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Inter" panose="02000503000000020004" pitchFamily="2" charset="0"/>
      <p:regular r:id="rId11"/>
    </p:embeddedFont>
    <p:embeddedFont>
      <p:font typeface="Petrona" pitchFamily="2"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presProps" Target="presProp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font" Target="fonts/font2.fntdata" /><Relationship Id="rId2" Type="http://schemas.openxmlformats.org/officeDocument/2006/relationships/slide" Target="slides/slide1.xml" /><Relationship Id="rId16"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font" Target="fonts/font1.fntdata" /><Relationship Id="rId5" Type="http://schemas.openxmlformats.org/officeDocument/2006/relationships/slide" Target="slides/slide4.xml" /><Relationship Id="rId15" Type="http://schemas.openxmlformats.org/officeDocument/2006/relationships/theme" Target="theme/theme1.xml" /><Relationship Id="rId10" Type="http://schemas.openxmlformats.org/officeDocument/2006/relationships/notesMaster" Target="notesMasters/notesMaster1.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viewProps" Target="view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20ECF6DF-28BB-894E-A810-438BC1C81C16}" type="datetimeFigureOut">
              <a:rPr lang="en-US" smtClean="0"/>
              <a:t>4/20/2025</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7326EBBA-FA6B-6841-9092-B0B0DD7218B7}" type="slidenum">
              <a:rPr lang="en-US" smtClean="0"/>
              <a:t>‹#›</a:t>
            </a:fld>
            <a:endParaRPr lang="en-US"/>
          </a:p>
        </p:txBody>
      </p:sp>
    </p:spTree>
    <p:extLst>
      <p:ext uri="{BB962C8B-B14F-4D97-AF65-F5344CB8AC3E}">
        <p14:creationId xmlns:p14="http://schemas.microsoft.com/office/powerpoint/2010/main" val="25684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5" Type="http://schemas.openxmlformats.org/officeDocument/2006/relationships/slideLayout" Target="../slideLayouts/slideLayout5.xml" /><Relationship Id="rId10" Type="http://schemas.openxmlformats.org/officeDocument/2006/relationships/theme" Target="../theme/theme1.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1.xml" /><Relationship Id="rId1" Type="http://schemas.openxmlformats.org/officeDocument/2006/relationships/slideLayout" Target="../slideLayouts/slideLayout2.xml" /><Relationship Id="rId6" Type="http://schemas.openxmlformats.org/officeDocument/2006/relationships/image" Target="../media/image6.jpeg" /><Relationship Id="rId5" Type="http://schemas.openxmlformats.org/officeDocument/2006/relationships/image" Target="../media/image5.png" /><Relationship Id="rId4" Type="http://schemas.openxmlformats.org/officeDocument/2006/relationships/image" Target="../media/image4.png" /></Relationships>
</file>

<file path=ppt/slides/_rels/slide2.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notesSlide" Target="../notesSlides/notesSlide2.xml" /><Relationship Id="rId1" Type="http://schemas.openxmlformats.org/officeDocument/2006/relationships/slideLayout" Target="../slideLayouts/slideLayout3.xml" /><Relationship Id="rId4" Type="http://schemas.openxmlformats.org/officeDocument/2006/relationships/image" Target="../media/image6.jpeg" /></Relationships>
</file>

<file path=ppt/slides/_rels/slide3.xml.rels><?xml version="1.0" encoding="UTF-8" standalone="yes"?>
<Relationships xmlns="http://schemas.openxmlformats.org/package/2006/relationships"><Relationship Id="rId3" Type="http://schemas.openxmlformats.org/officeDocument/2006/relationships/image" Target="../media/image8.png" /><Relationship Id="rId7" Type="http://schemas.openxmlformats.org/officeDocument/2006/relationships/image" Target="../media/image6.jpeg" /><Relationship Id="rId2" Type="http://schemas.openxmlformats.org/officeDocument/2006/relationships/notesSlide" Target="../notesSlides/notesSlide3.xml" /><Relationship Id="rId1" Type="http://schemas.openxmlformats.org/officeDocument/2006/relationships/slideLayout" Target="../slideLayouts/slideLayout4.xml" /><Relationship Id="rId6" Type="http://schemas.openxmlformats.org/officeDocument/2006/relationships/image" Target="../media/image11.png" /><Relationship Id="rId5" Type="http://schemas.openxmlformats.org/officeDocument/2006/relationships/image" Target="../media/image10.png" /><Relationship Id="rId4" Type="http://schemas.openxmlformats.org/officeDocument/2006/relationships/image" Target="../media/image9.png" /></Relationships>
</file>

<file path=ppt/slides/_rels/slide4.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notesSlide" Target="../notesSlides/notesSlide4.xml" /><Relationship Id="rId1" Type="http://schemas.openxmlformats.org/officeDocument/2006/relationships/slideLayout" Target="../slideLayouts/slideLayout5.xml" /><Relationship Id="rId6" Type="http://schemas.openxmlformats.org/officeDocument/2006/relationships/image" Target="../media/image6.jpeg" /><Relationship Id="rId5" Type="http://schemas.openxmlformats.org/officeDocument/2006/relationships/image" Target="../media/image14.png" /><Relationship Id="rId4" Type="http://schemas.openxmlformats.org/officeDocument/2006/relationships/image" Target="../media/image13.png" /></Relationships>
</file>

<file path=ppt/slides/_rels/slide5.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notesSlide" Target="../notesSlides/notesSlide5.xml" /><Relationship Id="rId1" Type="http://schemas.openxmlformats.org/officeDocument/2006/relationships/slideLayout" Target="../slideLayouts/slideLayout6.xml" /><Relationship Id="rId6" Type="http://schemas.openxmlformats.org/officeDocument/2006/relationships/image" Target="../media/image6.jpeg" /><Relationship Id="rId5" Type="http://schemas.openxmlformats.org/officeDocument/2006/relationships/image" Target="../media/image17.png" /><Relationship Id="rId4" Type="http://schemas.openxmlformats.org/officeDocument/2006/relationships/image" Target="../media/image16.png" /></Relationships>
</file>

<file path=ppt/slides/_rels/slide6.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notesSlide" Target="../notesSlides/notesSlide6.xml" /><Relationship Id="rId1" Type="http://schemas.openxmlformats.org/officeDocument/2006/relationships/slideLayout" Target="../slideLayouts/slideLayout7.xml" /><Relationship Id="rId5" Type="http://schemas.openxmlformats.org/officeDocument/2006/relationships/image" Target="../media/image20.png" /><Relationship Id="rId4" Type="http://schemas.openxmlformats.org/officeDocument/2006/relationships/image" Target="../media/image19.png" /></Relationships>
</file>

<file path=ppt/slides/_rels/slide7.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notesSlide" Target="../notesSlides/notesSlide7.xml" /><Relationship Id="rId1" Type="http://schemas.openxmlformats.org/officeDocument/2006/relationships/slideLayout" Target="../slideLayouts/slideLayout8.xml" /><Relationship Id="rId6" Type="http://schemas.openxmlformats.org/officeDocument/2006/relationships/image" Target="../media/image6.jpeg" /><Relationship Id="rId5" Type="http://schemas.openxmlformats.org/officeDocument/2006/relationships/image" Target="../media/image23.png" /><Relationship Id="rId4" Type="http://schemas.openxmlformats.org/officeDocument/2006/relationships/image" Target="../media/image22.png" /></Relationships>
</file>

<file path=ppt/slides/_rels/slide8.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notesSlide" Target="../notesSlides/notesSlide8.xml" /><Relationship Id="rId1" Type="http://schemas.openxmlformats.org/officeDocument/2006/relationships/slideLayout" Target="../slideLayouts/slideLayout9.xml" /><Relationship Id="rId6" Type="http://schemas.openxmlformats.org/officeDocument/2006/relationships/image" Target="../media/image27.png" /><Relationship Id="rId5" Type="http://schemas.openxmlformats.org/officeDocument/2006/relationships/image" Target="../media/image26.png" /><Relationship Id="rId4" Type="http://schemas.openxmlformats.org/officeDocument/2006/relationships/image" Target="../media/image25.png" /></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93790" y="1174671"/>
            <a:ext cx="7321153" cy="744260"/>
          </a:xfrm>
          <a:prstGeom prst="rect">
            <a:avLst/>
          </a:prstGeom>
          <a:noFill/>
          <a:ln/>
        </p:spPr>
        <p:txBody>
          <a:bodyPr wrap="none" lIns="0" tIns="0" rIns="0" bIns="0" rtlCol="0" anchor="t"/>
          <a:lstStyle/>
          <a:p>
            <a:pPr marL="0" indent="0" algn="l">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AI: Transforming the Future</a:t>
            </a:r>
            <a:endParaRPr lang="en-US" sz="4650" dirty="0"/>
          </a:p>
        </p:txBody>
      </p:sp>
      <p:pic>
        <p:nvPicPr>
          <p:cNvPr id="3" name="Image 0" descr="preencoded.png"/>
          <p:cNvPicPr>
            <a:picLocks noChangeAspect="1"/>
          </p:cNvPicPr>
          <p:nvPr/>
        </p:nvPicPr>
        <p:blipFill>
          <a:blip r:embed="rId3"/>
          <a:stretch>
            <a:fillRect/>
          </a:stretch>
        </p:blipFill>
        <p:spPr>
          <a:xfrm>
            <a:off x="793790" y="2372558"/>
            <a:ext cx="4120753" cy="2546747"/>
          </a:xfrm>
          <a:prstGeom prst="rect">
            <a:avLst/>
          </a:prstGeom>
        </p:spPr>
      </p:pic>
      <p:sp>
        <p:nvSpPr>
          <p:cNvPr id="4" name="Text 1"/>
          <p:cNvSpPr/>
          <p:nvPr/>
        </p:nvSpPr>
        <p:spPr>
          <a:xfrm>
            <a:off x="793790" y="5202793"/>
            <a:ext cx="297703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Automation</a:t>
            </a:r>
            <a:endParaRPr lang="en-US" sz="2300" dirty="0"/>
          </a:p>
        </p:txBody>
      </p:sp>
      <p:sp>
        <p:nvSpPr>
          <p:cNvPr id="5" name="Text 2"/>
          <p:cNvSpPr/>
          <p:nvPr/>
        </p:nvSpPr>
        <p:spPr>
          <a:xfrm>
            <a:off x="793790" y="5710952"/>
            <a:ext cx="4120753"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AI automates complex tasks.</a:t>
            </a:r>
            <a:endParaRPr lang="en-US" sz="1750" dirty="0"/>
          </a:p>
        </p:txBody>
      </p:sp>
      <p:pic>
        <p:nvPicPr>
          <p:cNvPr id="6" name="Image 1" descr="preencoded.png"/>
          <p:cNvPicPr>
            <a:picLocks noChangeAspect="1"/>
          </p:cNvPicPr>
          <p:nvPr/>
        </p:nvPicPr>
        <p:blipFill>
          <a:blip r:embed="rId4"/>
          <a:stretch>
            <a:fillRect/>
          </a:stretch>
        </p:blipFill>
        <p:spPr>
          <a:xfrm>
            <a:off x="5254704" y="2372558"/>
            <a:ext cx="4120872" cy="2546866"/>
          </a:xfrm>
          <a:prstGeom prst="rect">
            <a:avLst/>
          </a:prstGeom>
        </p:spPr>
      </p:pic>
      <p:sp>
        <p:nvSpPr>
          <p:cNvPr id="7" name="Text 3"/>
          <p:cNvSpPr/>
          <p:nvPr/>
        </p:nvSpPr>
        <p:spPr>
          <a:xfrm>
            <a:off x="5254704" y="5202912"/>
            <a:ext cx="297703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Intelligence</a:t>
            </a:r>
            <a:endParaRPr lang="en-US" sz="2300" dirty="0"/>
          </a:p>
        </p:txBody>
      </p:sp>
      <p:sp>
        <p:nvSpPr>
          <p:cNvPr id="8" name="Text 4"/>
          <p:cNvSpPr/>
          <p:nvPr/>
        </p:nvSpPr>
        <p:spPr>
          <a:xfrm>
            <a:off x="5254704" y="5711071"/>
            <a:ext cx="4120872"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AI simulates human intelligence.</a:t>
            </a:r>
            <a:endParaRPr lang="en-US" sz="1750" dirty="0"/>
          </a:p>
        </p:txBody>
      </p:sp>
      <p:pic>
        <p:nvPicPr>
          <p:cNvPr id="9" name="Image 2" descr="preencoded.png"/>
          <p:cNvPicPr>
            <a:picLocks noChangeAspect="1"/>
          </p:cNvPicPr>
          <p:nvPr/>
        </p:nvPicPr>
        <p:blipFill>
          <a:blip r:embed="rId5"/>
          <a:stretch>
            <a:fillRect/>
          </a:stretch>
        </p:blipFill>
        <p:spPr>
          <a:xfrm>
            <a:off x="9715738" y="2372558"/>
            <a:ext cx="4120753" cy="2546747"/>
          </a:xfrm>
          <a:prstGeom prst="rect">
            <a:avLst/>
          </a:prstGeom>
        </p:spPr>
      </p:pic>
      <p:sp>
        <p:nvSpPr>
          <p:cNvPr id="10" name="Text 5"/>
          <p:cNvSpPr/>
          <p:nvPr/>
        </p:nvSpPr>
        <p:spPr>
          <a:xfrm>
            <a:off x="9715738" y="5202793"/>
            <a:ext cx="297703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Transformation</a:t>
            </a:r>
            <a:endParaRPr lang="en-US" sz="2300" dirty="0"/>
          </a:p>
        </p:txBody>
      </p:sp>
      <p:sp>
        <p:nvSpPr>
          <p:cNvPr id="11" name="Text 6"/>
          <p:cNvSpPr/>
          <p:nvPr/>
        </p:nvSpPr>
        <p:spPr>
          <a:xfrm>
            <a:off x="9715738" y="5710952"/>
            <a:ext cx="4120753"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AI transforms industries and daily life.</a:t>
            </a:r>
            <a:endParaRPr lang="en-US" sz="1750" dirty="0"/>
          </a:p>
        </p:txBody>
      </p:sp>
      <p:sp>
        <p:nvSpPr>
          <p:cNvPr id="12" name="Text 7"/>
          <p:cNvSpPr/>
          <p:nvPr/>
        </p:nvSpPr>
        <p:spPr>
          <a:xfrm>
            <a:off x="793790" y="6329124"/>
            <a:ext cx="13042821"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Artificial intelligence is rapidly changing our world, impacting everything from business to healthcare. This presentation explores AI's transformative potential through automation and enhanced intelligence.</a:t>
            </a:r>
            <a:endParaRPr lang="en-US" sz="1750" dirty="0"/>
          </a:p>
        </p:txBody>
      </p:sp>
      <p:pic>
        <p:nvPicPr>
          <p:cNvPr id="13" name="Picture 12">
            <a:extLst>
              <a:ext uri="{FF2B5EF4-FFF2-40B4-BE49-F238E27FC236}">
                <a16:creationId xmlns:a16="http://schemas.microsoft.com/office/drawing/2014/main" id="{9FE731AF-3814-3285-0225-7A80462E7540}"/>
              </a:ext>
            </a:extLst>
          </p:cNvPr>
          <p:cNvPicPr>
            <a:picLocks noChangeAspect="1"/>
          </p:cNvPicPr>
          <p:nvPr/>
        </p:nvPicPr>
        <p:blipFill>
          <a:blip r:embed="rId6"/>
          <a:stretch>
            <a:fillRect/>
          </a:stretch>
        </p:blipFill>
        <p:spPr>
          <a:xfrm>
            <a:off x="11653288" y="7559322"/>
            <a:ext cx="2850199" cy="61474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40662"/>
          </a:xfrm>
          <a:prstGeom prst="rect">
            <a:avLst/>
          </a:prstGeom>
        </p:spPr>
      </p:pic>
      <p:sp>
        <p:nvSpPr>
          <p:cNvPr id="3" name="Text 0"/>
          <p:cNvSpPr/>
          <p:nvPr/>
        </p:nvSpPr>
        <p:spPr>
          <a:xfrm>
            <a:off x="683300" y="3087529"/>
            <a:ext cx="6855500" cy="640675"/>
          </a:xfrm>
          <a:prstGeom prst="rect">
            <a:avLst/>
          </a:prstGeom>
          <a:noFill/>
          <a:ln/>
        </p:spPr>
        <p:txBody>
          <a:bodyPr wrap="none" lIns="0" tIns="0" rIns="0" bIns="0" rtlCol="0" anchor="t"/>
          <a:lstStyle/>
          <a:p>
            <a:pPr marL="0" indent="0" algn="l">
              <a:lnSpc>
                <a:spcPts val="5000"/>
              </a:lnSpc>
              <a:buNone/>
            </a:pPr>
            <a:r>
              <a:rPr lang="en-US" sz="4000" b="1" kern="0" spc="-81" dirty="0">
                <a:solidFill>
                  <a:srgbClr val="FF8AAF"/>
                </a:solidFill>
                <a:latin typeface="Petrona Bold" pitchFamily="34" charset="0"/>
                <a:ea typeface="Petrona Bold" pitchFamily="34" charset="-122"/>
                <a:cs typeface="Petrona Bold" pitchFamily="34" charset="-120"/>
              </a:rPr>
              <a:t>What is Artificial Intelligence?</a:t>
            </a:r>
            <a:endParaRPr lang="en-US" sz="4000" dirty="0"/>
          </a:p>
        </p:txBody>
      </p:sp>
      <p:sp>
        <p:nvSpPr>
          <p:cNvPr id="4" name="Text 1"/>
          <p:cNvSpPr/>
          <p:nvPr/>
        </p:nvSpPr>
        <p:spPr>
          <a:xfrm>
            <a:off x="683300" y="4020979"/>
            <a:ext cx="13263801" cy="624840"/>
          </a:xfrm>
          <a:prstGeom prst="rect">
            <a:avLst/>
          </a:prstGeom>
          <a:noFill/>
          <a:ln/>
        </p:spPr>
        <p:txBody>
          <a:bodyPr wrap="square" lIns="0" tIns="0" rIns="0" bIns="0" rtlCol="0" anchor="t"/>
          <a:lstStyle/>
          <a:p>
            <a:pPr marL="0" indent="0" algn="l">
              <a:lnSpc>
                <a:spcPts val="2450"/>
              </a:lnSpc>
              <a:buNone/>
            </a:pPr>
            <a:r>
              <a:rPr lang="en-US" sz="1500" kern="0" spc="-31" dirty="0">
                <a:solidFill>
                  <a:srgbClr val="E0D6DE"/>
                </a:solidFill>
                <a:latin typeface="Inter" pitchFamily="34" charset="0"/>
                <a:ea typeface="Inter" pitchFamily="34" charset="-122"/>
                <a:cs typeface="Inter" pitchFamily="34" charset="-120"/>
              </a:rPr>
              <a:t>AI involves creating machines that mimic human intelligence. This includes learning, problem-solving, and decision-making. It aims to develop systems that can perform tasks that typically require human intelligence, such as visual perception, speech recognition, and complex reasoning.</a:t>
            </a:r>
            <a:endParaRPr lang="en-US" sz="1500" dirty="0"/>
          </a:p>
        </p:txBody>
      </p:sp>
      <p:sp>
        <p:nvSpPr>
          <p:cNvPr id="5" name="Shape 2"/>
          <p:cNvSpPr/>
          <p:nvPr/>
        </p:nvSpPr>
        <p:spPr>
          <a:xfrm>
            <a:off x="683300" y="4865370"/>
            <a:ext cx="4291132" cy="2717363"/>
          </a:xfrm>
          <a:prstGeom prst="roundRect">
            <a:avLst>
              <a:gd name="adj" fmla="val 3018"/>
            </a:avLst>
          </a:prstGeom>
          <a:solidFill>
            <a:srgbClr val="2F1D63"/>
          </a:solidFill>
          <a:ln w="7620">
            <a:solidFill>
              <a:srgbClr val="48367C"/>
            </a:solidFill>
            <a:prstDash val="solid"/>
          </a:ln>
        </p:spPr>
      </p:sp>
      <p:sp>
        <p:nvSpPr>
          <p:cNvPr id="6" name="Text 3"/>
          <p:cNvSpPr/>
          <p:nvPr/>
        </p:nvSpPr>
        <p:spPr>
          <a:xfrm>
            <a:off x="886063" y="5068133"/>
            <a:ext cx="2562701" cy="320278"/>
          </a:xfrm>
          <a:prstGeom prst="rect">
            <a:avLst/>
          </a:prstGeom>
          <a:noFill/>
          <a:ln/>
        </p:spPr>
        <p:txBody>
          <a:bodyPr wrap="none" lIns="0" tIns="0" rIns="0" bIns="0" rtlCol="0" anchor="t"/>
          <a:lstStyle/>
          <a:p>
            <a:pPr marL="0" indent="0" algn="l">
              <a:lnSpc>
                <a:spcPts val="2500"/>
              </a:lnSpc>
              <a:buNone/>
            </a:pPr>
            <a:r>
              <a:rPr lang="en-US" sz="2000" b="1" kern="0" spc="-40" dirty="0">
                <a:solidFill>
                  <a:srgbClr val="E0D6DE"/>
                </a:solidFill>
                <a:latin typeface="Petrona Bold" pitchFamily="34" charset="0"/>
                <a:ea typeface="Petrona Bold" pitchFamily="34" charset="-122"/>
                <a:cs typeface="Petrona Bold" pitchFamily="34" charset="-120"/>
              </a:rPr>
              <a:t>Machine Learning</a:t>
            </a:r>
            <a:endParaRPr lang="en-US" sz="2000" dirty="0"/>
          </a:p>
        </p:txBody>
      </p:sp>
      <p:sp>
        <p:nvSpPr>
          <p:cNvPr id="7" name="Text 4"/>
          <p:cNvSpPr/>
          <p:nvPr/>
        </p:nvSpPr>
        <p:spPr>
          <a:xfrm>
            <a:off x="886063" y="5505450"/>
            <a:ext cx="3885605" cy="1874520"/>
          </a:xfrm>
          <a:prstGeom prst="rect">
            <a:avLst/>
          </a:prstGeom>
          <a:noFill/>
          <a:ln/>
        </p:spPr>
        <p:txBody>
          <a:bodyPr wrap="square" lIns="0" tIns="0" rIns="0" bIns="0" rtlCol="0" anchor="t"/>
          <a:lstStyle/>
          <a:p>
            <a:pPr marL="0" indent="0" algn="l">
              <a:lnSpc>
                <a:spcPts val="2450"/>
              </a:lnSpc>
              <a:buNone/>
            </a:pPr>
            <a:r>
              <a:rPr lang="en-US" sz="1500" kern="0" spc="-31" dirty="0">
                <a:solidFill>
                  <a:srgbClr val="E0D6DE"/>
                </a:solidFill>
                <a:latin typeface="Inter" pitchFamily="34" charset="0"/>
                <a:ea typeface="Inter" pitchFamily="34" charset="-122"/>
                <a:cs typeface="Inter" pitchFamily="34" charset="-120"/>
              </a:rPr>
              <a:t>Algorithms that learn from data, improving their performance over time through experience. Examples include predictive models for sales forecasting and recommendation systems for online shopping.</a:t>
            </a:r>
            <a:endParaRPr lang="en-US" sz="1500" dirty="0"/>
          </a:p>
        </p:txBody>
      </p:sp>
      <p:sp>
        <p:nvSpPr>
          <p:cNvPr id="8" name="Shape 5"/>
          <p:cNvSpPr/>
          <p:nvPr/>
        </p:nvSpPr>
        <p:spPr>
          <a:xfrm>
            <a:off x="5169575" y="4865370"/>
            <a:ext cx="4291132" cy="2717363"/>
          </a:xfrm>
          <a:prstGeom prst="roundRect">
            <a:avLst>
              <a:gd name="adj" fmla="val 3018"/>
            </a:avLst>
          </a:prstGeom>
          <a:solidFill>
            <a:srgbClr val="2F1D63"/>
          </a:solidFill>
          <a:ln w="7620">
            <a:solidFill>
              <a:srgbClr val="48367C"/>
            </a:solidFill>
            <a:prstDash val="solid"/>
          </a:ln>
        </p:spPr>
      </p:sp>
      <p:sp>
        <p:nvSpPr>
          <p:cNvPr id="9" name="Text 6"/>
          <p:cNvSpPr/>
          <p:nvPr/>
        </p:nvSpPr>
        <p:spPr>
          <a:xfrm>
            <a:off x="5372338" y="5068133"/>
            <a:ext cx="2562701" cy="320278"/>
          </a:xfrm>
          <a:prstGeom prst="rect">
            <a:avLst/>
          </a:prstGeom>
          <a:noFill/>
          <a:ln/>
        </p:spPr>
        <p:txBody>
          <a:bodyPr wrap="none" lIns="0" tIns="0" rIns="0" bIns="0" rtlCol="0" anchor="t"/>
          <a:lstStyle/>
          <a:p>
            <a:pPr marL="0" indent="0" algn="l">
              <a:lnSpc>
                <a:spcPts val="2500"/>
              </a:lnSpc>
              <a:buNone/>
            </a:pPr>
            <a:r>
              <a:rPr lang="en-US" sz="2000" b="1" kern="0" spc="-40" dirty="0">
                <a:solidFill>
                  <a:srgbClr val="E0D6DE"/>
                </a:solidFill>
                <a:latin typeface="Petrona Bold" pitchFamily="34" charset="0"/>
                <a:ea typeface="Petrona Bold" pitchFamily="34" charset="-122"/>
                <a:cs typeface="Petrona Bold" pitchFamily="34" charset="-120"/>
              </a:rPr>
              <a:t>Deep Learning</a:t>
            </a:r>
            <a:endParaRPr lang="en-US" sz="2000" dirty="0"/>
          </a:p>
        </p:txBody>
      </p:sp>
      <p:sp>
        <p:nvSpPr>
          <p:cNvPr id="10" name="Text 7"/>
          <p:cNvSpPr/>
          <p:nvPr/>
        </p:nvSpPr>
        <p:spPr>
          <a:xfrm>
            <a:off x="5372338" y="5505450"/>
            <a:ext cx="3885605" cy="1562100"/>
          </a:xfrm>
          <a:prstGeom prst="rect">
            <a:avLst/>
          </a:prstGeom>
          <a:noFill/>
          <a:ln/>
        </p:spPr>
        <p:txBody>
          <a:bodyPr wrap="square" lIns="0" tIns="0" rIns="0" bIns="0" rtlCol="0" anchor="t"/>
          <a:lstStyle/>
          <a:p>
            <a:pPr marL="0" indent="0" algn="l">
              <a:lnSpc>
                <a:spcPts val="2450"/>
              </a:lnSpc>
              <a:buNone/>
            </a:pPr>
            <a:r>
              <a:rPr lang="en-US" sz="1500" kern="0" spc="-31" dirty="0">
                <a:solidFill>
                  <a:srgbClr val="E0D6DE"/>
                </a:solidFill>
                <a:latin typeface="Inter" pitchFamily="34" charset="0"/>
                <a:ea typeface="Inter" pitchFamily="34" charset="-122"/>
                <a:cs typeface="Inter" pitchFamily="34" charset="-120"/>
              </a:rPr>
              <a:t>Neural networks with multiple layers, enabling the analysis of complex patterns and abstractions. Applications include image recognition, natural language processing, and autonomous driving.</a:t>
            </a:r>
            <a:endParaRPr lang="en-US" sz="1500" dirty="0"/>
          </a:p>
        </p:txBody>
      </p:sp>
      <p:sp>
        <p:nvSpPr>
          <p:cNvPr id="11" name="Shape 8"/>
          <p:cNvSpPr/>
          <p:nvPr/>
        </p:nvSpPr>
        <p:spPr>
          <a:xfrm>
            <a:off x="9655850" y="4865370"/>
            <a:ext cx="4291132" cy="2717363"/>
          </a:xfrm>
          <a:prstGeom prst="roundRect">
            <a:avLst>
              <a:gd name="adj" fmla="val 3018"/>
            </a:avLst>
          </a:prstGeom>
          <a:solidFill>
            <a:srgbClr val="2F1D63"/>
          </a:solidFill>
          <a:ln w="7620">
            <a:solidFill>
              <a:srgbClr val="48367C"/>
            </a:solidFill>
            <a:prstDash val="solid"/>
          </a:ln>
        </p:spPr>
      </p:sp>
      <p:sp>
        <p:nvSpPr>
          <p:cNvPr id="12" name="Text 9"/>
          <p:cNvSpPr/>
          <p:nvPr/>
        </p:nvSpPr>
        <p:spPr>
          <a:xfrm>
            <a:off x="9858613" y="5068133"/>
            <a:ext cx="3275052" cy="320278"/>
          </a:xfrm>
          <a:prstGeom prst="rect">
            <a:avLst/>
          </a:prstGeom>
          <a:noFill/>
          <a:ln/>
        </p:spPr>
        <p:txBody>
          <a:bodyPr wrap="none" lIns="0" tIns="0" rIns="0" bIns="0" rtlCol="0" anchor="t"/>
          <a:lstStyle/>
          <a:p>
            <a:pPr marL="0" indent="0" algn="l">
              <a:lnSpc>
                <a:spcPts val="2500"/>
              </a:lnSpc>
              <a:buNone/>
            </a:pPr>
            <a:r>
              <a:rPr lang="en-US" sz="2000" b="1" kern="0" spc="-40" dirty="0">
                <a:solidFill>
                  <a:srgbClr val="E0D6DE"/>
                </a:solidFill>
                <a:latin typeface="Petrona Bold" pitchFamily="34" charset="0"/>
                <a:ea typeface="Petrona Bold" pitchFamily="34" charset="-122"/>
                <a:cs typeface="Petrona Bold" pitchFamily="34" charset="-120"/>
              </a:rPr>
              <a:t>Natural Language Processing</a:t>
            </a:r>
            <a:endParaRPr lang="en-US" sz="2000" dirty="0"/>
          </a:p>
        </p:txBody>
      </p:sp>
      <p:sp>
        <p:nvSpPr>
          <p:cNvPr id="13" name="Text 10"/>
          <p:cNvSpPr/>
          <p:nvPr/>
        </p:nvSpPr>
        <p:spPr>
          <a:xfrm>
            <a:off x="9858613" y="5505450"/>
            <a:ext cx="3885605" cy="1874520"/>
          </a:xfrm>
          <a:prstGeom prst="rect">
            <a:avLst/>
          </a:prstGeom>
          <a:noFill/>
          <a:ln/>
        </p:spPr>
        <p:txBody>
          <a:bodyPr wrap="square" lIns="0" tIns="0" rIns="0" bIns="0" rtlCol="0" anchor="t"/>
          <a:lstStyle/>
          <a:p>
            <a:pPr marL="0" indent="0" algn="l">
              <a:lnSpc>
                <a:spcPts val="2450"/>
              </a:lnSpc>
              <a:buNone/>
            </a:pPr>
            <a:r>
              <a:rPr lang="en-US" sz="1500" kern="0" spc="-31" dirty="0">
                <a:solidFill>
                  <a:srgbClr val="E0D6DE"/>
                </a:solidFill>
                <a:latin typeface="Inter" pitchFamily="34" charset="0"/>
                <a:ea typeface="Inter" pitchFamily="34" charset="-122"/>
                <a:cs typeface="Inter" pitchFamily="34" charset="-120"/>
              </a:rPr>
              <a:t>Enabling computers to understand and generate human language, facilitating communication between humans and machines. This includes applications like chatbots, language translation, and sentiment analysis.</a:t>
            </a:r>
            <a:endParaRPr lang="en-US" sz="1500" dirty="0"/>
          </a:p>
        </p:txBody>
      </p:sp>
      <p:pic>
        <p:nvPicPr>
          <p:cNvPr id="15" name="Picture 14">
            <a:extLst>
              <a:ext uri="{FF2B5EF4-FFF2-40B4-BE49-F238E27FC236}">
                <a16:creationId xmlns:a16="http://schemas.microsoft.com/office/drawing/2014/main" id="{4473C531-2BD4-9A40-91D6-9CD5873C0300}"/>
              </a:ext>
            </a:extLst>
          </p:cNvPr>
          <p:cNvPicPr>
            <a:picLocks noChangeAspect="1"/>
          </p:cNvPicPr>
          <p:nvPr/>
        </p:nvPicPr>
        <p:blipFill>
          <a:blip r:embed="rId4"/>
          <a:stretch>
            <a:fillRect/>
          </a:stretch>
        </p:blipFill>
        <p:spPr>
          <a:xfrm>
            <a:off x="11970607" y="7627764"/>
            <a:ext cx="2532879" cy="54630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7357" y="716637"/>
            <a:ext cx="7862411" cy="709970"/>
          </a:xfrm>
          <a:prstGeom prst="rect">
            <a:avLst/>
          </a:prstGeom>
          <a:noFill/>
          <a:ln/>
        </p:spPr>
        <p:txBody>
          <a:bodyPr wrap="none" lIns="0" tIns="0" rIns="0" bIns="0" rtlCol="0" anchor="t"/>
          <a:lstStyle/>
          <a:p>
            <a:pPr marL="0" indent="0" algn="l">
              <a:lnSpc>
                <a:spcPts val="5550"/>
              </a:lnSpc>
              <a:buNone/>
            </a:pPr>
            <a:r>
              <a:rPr lang="en-US" sz="4450" b="1" kern="0" spc="-89" dirty="0">
                <a:solidFill>
                  <a:srgbClr val="FF8AAF"/>
                </a:solidFill>
                <a:latin typeface="Petrona Bold" pitchFamily="34" charset="0"/>
                <a:ea typeface="Petrona Bold" pitchFamily="34" charset="-122"/>
                <a:cs typeface="Petrona Bold" pitchFamily="34" charset="-120"/>
              </a:rPr>
              <a:t>The History and Evolution of AI</a:t>
            </a:r>
            <a:endParaRPr lang="en-US" sz="4450" dirty="0"/>
          </a:p>
        </p:txBody>
      </p:sp>
      <p:sp>
        <p:nvSpPr>
          <p:cNvPr id="3" name="Text 1"/>
          <p:cNvSpPr/>
          <p:nvPr/>
        </p:nvSpPr>
        <p:spPr>
          <a:xfrm>
            <a:off x="757357" y="1859399"/>
            <a:ext cx="13115687" cy="346234"/>
          </a:xfrm>
          <a:prstGeom prst="rect">
            <a:avLst/>
          </a:prstGeom>
          <a:noFill/>
          <a:ln/>
        </p:spPr>
        <p:txBody>
          <a:bodyPr wrap="none" lIns="0" tIns="0" rIns="0" bIns="0" rtlCol="0" anchor="t"/>
          <a:lstStyle/>
          <a:p>
            <a:pPr marL="0" indent="0" algn="l">
              <a:lnSpc>
                <a:spcPts val="2700"/>
              </a:lnSpc>
              <a:buNone/>
            </a:pPr>
            <a:r>
              <a:rPr lang="en-US" sz="1700" kern="0" spc="-34" dirty="0">
                <a:solidFill>
                  <a:srgbClr val="E0D6DE"/>
                </a:solidFill>
                <a:latin typeface="Inter" pitchFamily="34" charset="0"/>
                <a:ea typeface="Inter" pitchFamily="34" charset="-122"/>
                <a:cs typeface="Inter" pitchFamily="34" charset="-120"/>
              </a:rPr>
              <a:t>A visual journey through the key milestones in AI development.</a:t>
            </a:r>
            <a:endParaRPr lang="en-US" sz="1700" dirty="0"/>
          </a:p>
        </p:txBody>
      </p:sp>
      <p:pic>
        <p:nvPicPr>
          <p:cNvPr id="4" name="Image 0" descr="preencoded.png"/>
          <p:cNvPicPr>
            <a:picLocks noChangeAspect="1"/>
          </p:cNvPicPr>
          <p:nvPr/>
        </p:nvPicPr>
        <p:blipFill>
          <a:blip r:embed="rId3"/>
          <a:stretch>
            <a:fillRect/>
          </a:stretch>
        </p:blipFill>
        <p:spPr>
          <a:xfrm>
            <a:off x="757357" y="2448997"/>
            <a:ext cx="3035498" cy="1876068"/>
          </a:xfrm>
          <a:prstGeom prst="rect">
            <a:avLst/>
          </a:prstGeom>
        </p:spPr>
      </p:pic>
      <p:sp>
        <p:nvSpPr>
          <p:cNvPr id="5" name="Text 2"/>
          <p:cNvSpPr/>
          <p:nvPr/>
        </p:nvSpPr>
        <p:spPr>
          <a:xfrm>
            <a:off x="757357" y="4595574"/>
            <a:ext cx="3035498" cy="710089"/>
          </a:xfrm>
          <a:prstGeom prst="rect">
            <a:avLst/>
          </a:prstGeom>
          <a:noFill/>
          <a:ln/>
        </p:spPr>
        <p:txBody>
          <a:bodyPr wrap="square" lIns="0" tIns="0" rIns="0" bIns="0" rtlCol="0" anchor="t"/>
          <a:lstStyle/>
          <a:p>
            <a:pPr marL="0" indent="0" algn="l">
              <a:lnSpc>
                <a:spcPts val="2750"/>
              </a:lnSpc>
              <a:buNone/>
            </a:pPr>
            <a:r>
              <a:rPr lang="en-US" sz="2200" b="1" kern="0" spc="-45" dirty="0">
                <a:solidFill>
                  <a:srgbClr val="E0D6DE"/>
                </a:solidFill>
                <a:latin typeface="Petrona Bold" pitchFamily="34" charset="0"/>
                <a:ea typeface="Petrona Bold" pitchFamily="34" charset="-122"/>
                <a:cs typeface="Petrona Bold" pitchFamily="34" charset="-120"/>
              </a:rPr>
              <a:t>1950s: The Birth of AI Research</a:t>
            </a:r>
            <a:endParaRPr lang="en-US" sz="2200" dirty="0"/>
          </a:p>
        </p:txBody>
      </p:sp>
      <p:sp>
        <p:nvSpPr>
          <p:cNvPr id="6" name="Text 3"/>
          <p:cNvSpPr/>
          <p:nvPr/>
        </p:nvSpPr>
        <p:spPr>
          <a:xfrm>
            <a:off x="757357" y="5435441"/>
            <a:ext cx="3035498" cy="1731169"/>
          </a:xfrm>
          <a:prstGeom prst="rect">
            <a:avLst/>
          </a:prstGeom>
          <a:noFill/>
          <a:ln/>
        </p:spPr>
        <p:txBody>
          <a:bodyPr wrap="square" lIns="0" tIns="0" rIns="0" bIns="0" rtlCol="0" anchor="t"/>
          <a:lstStyle/>
          <a:p>
            <a:pPr marL="0" indent="0" algn="l">
              <a:lnSpc>
                <a:spcPts val="2700"/>
              </a:lnSpc>
              <a:buNone/>
            </a:pPr>
            <a:r>
              <a:rPr lang="en-US" sz="1700" kern="0" spc="-34" dirty="0">
                <a:solidFill>
                  <a:srgbClr val="E0D6DE"/>
                </a:solidFill>
                <a:latin typeface="Inter" pitchFamily="34" charset="0"/>
                <a:ea typeface="Inter" pitchFamily="34" charset="-122"/>
                <a:cs typeface="Inter" pitchFamily="34" charset="-120"/>
              </a:rPr>
              <a:t>The era when the seeds of AI were first sown, marked by groundbreaking theories and the vision of creating thinking machines.</a:t>
            </a:r>
            <a:endParaRPr lang="en-US" sz="1700" dirty="0"/>
          </a:p>
        </p:txBody>
      </p:sp>
      <p:pic>
        <p:nvPicPr>
          <p:cNvPr id="7" name="Image 1" descr="preencoded.png"/>
          <p:cNvPicPr>
            <a:picLocks noChangeAspect="1"/>
          </p:cNvPicPr>
          <p:nvPr/>
        </p:nvPicPr>
        <p:blipFill>
          <a:blip r:embed="rId4"/>
          <a:stretch>
            <a:fillRect/>
          </a:stretch>
        </p:blipFill>
        <p:spPr>
          <a:xfrm>
            <a:off x="4117419" y="2448997"/>
            <a:ext cx="3035498" cy="1876068"/>
          </a:xfrm>
          <a:prstGeom prst="rect">
            <a:avLst/>
          </a:prstGeom>
        </p:spPr>
      </p:pic>
      <p:sp>
        <p:nvSpPr>
          <p:cNvPr id="8" name="Text 4"/>
          <p:cNvSpPr/>
          <p:nvPr/>
        </p:nvSpPr>
        <p:spPr>
          <a:xfrm>
            <a:off x="4117419" y="4595574"/>
            <a:ext cx="3035498" cy="710089"/>
          </a:xfrm>
          <a:prstGeom prst="rect">
            <a:avLst/>
          </a:prstGeom>
          <a:noFill/>
          <a:ln/>
        </p:spPr>
        <p:txBody>
          <a:bodyPr wrap="square" lIns="0" tIns="0" rIns="0" bIns="0" rtlCol="0" anchor="t"/>
          <a:lstStyle/>
          <a:p>
            <a:pPr marL="0" indent="0" algn="l">
              <a:lnSpc>
                <a:spcPts val="2750"/>
              </a:lnSpc>
              <a:buNone/>
            </a:pPr>
            <a:r>
              <a:rPr lang="en-US" sz="2200" b="1" kern="0" spc="-45" dirty="0">
                <a:solidFill>
                  <a:srgbClr val="E0D6DE"/>
                </a:solidFill>
                <a:latin typeface="Petrona Bold" pitchFamily="34" charset="0"/>
                <a:ea typeface="Petrona Bold" pitchFamily="34" charset="-122"/>
                <a:cs typeface="Petrona Bold" pitchFamily="34" charset="-120"/>
              </a:rPr>
              <a:t>1980s: Expert Systems Emerge</a:t>
            </a:r>
            <a:endParaRPr lang="en-US" sz="2200" dirty="0"/>
          </a:p>
        </p:txBody>
      </p:sp>
      <p:sp>
        <p:nvSpPr>
          <p:cNvPr id="9" name="Text 5"/>
          <p:cNvSpPr/>
          <p:nvPr/>
        </p:nvSpPr>
        <p:spPr>
          <a:xfrm>
            <a:off x="4117419" y="5435441"/>
            <a:ext cx="3035498" cy="1731169"/>
          </a:xfrm>
          <a:prstGeom prst="rect">
            <a:avLst/>
          </a:prstGeom>
          <a:noFill/>
          <a:ln/>
        </p:spPr>
        <p:txBody>
          <a:bodyPr wrap="square" lIns="0" tIns="0" rIns="0" bIns="0" rtlCol="0" anchor="t"/>
          <a:lstStyle/>
          <a:p>
            <a:pPr marL="0" indent="0" algn="l">
              <a:lnSpc>
                <a:spcPts val="2700"/>
              </a:lnSpc>
              <a:buNone/>
            </a:pPr>
            <a:r>
              <a:rPr lang="en-US" sz="1700" kern="0" spc="-34" dirty="0">
                <a:solidFill>
                  <a:srgbClr val="E0D6DE"/>
                </a:solidFill>
                <a:latin typeface="Inter" pitchFamily="34" charset="0"/>
                <a:ea typeface="Inter" pitchFamily="34" charset="-122"/>
                <a:cs typeface="Inter" pitchFamily="34" charset="-120"/>
              </a:rPr>
              <a:t>The rise of systems designed to mimic the decision-making abilities of human experts, showcasing AI's potential in specialized fields.</a:t>
            </a:r>
            <a:endParaRPr lang="en-US" sz="1700" dirty="0"/>
          </a:p>
        </p:txBody>
      </p:sp>
      <p:pic>
        <p:nvPicPr>
          <p:cNvPr id="10" name="Image 2" descr="preencoded.png"/>
          <p:cNvPicPr>
            <a:picLocks noChangeAspect="1"/>
          </p:cNvPicPr>
          <p:nvPr/>
        </p:nvPicPr>
        <p:blipFill>
          <a:blip r:embed="rId5"/>
          <a:stretch>
            <a:fillRect/>
          </a:stretch>
        </p:blipFill>
        <p:spPr>
          <a:xfrm>
            <a:off x="7477482" y="2448997"/>
            <a:ext cx="3035498" cy="1876068"/>
          </a:xfrm>
          <a:prstGeom prst="rect">
            <a:avLst/>
          </a:prstGeom>
        </p:spPr>
      </p:pic>
      <p:sp>
        <p:nvSpPr>
          <p:cNvPr id="11" name="Text 6"/>
          <p:cNvSpPr/>
          <p:nvPr/>
        </p:nvSpPr>
        <p:spPr>
          <a:xfrm>
            <a:off x="7477482" y="4595574"/>
            <a:ext cx="3035498" cy="710089"/>
          </a:xfrm>
          <a:prstGeom prst="rect">
            <a:avLst/>
          </a:prstGeom>
          <a:noFill/>
          <a:ln/>
        </p:spPr>
        <p:txBody>
          <a:bodyPr wrap="square" lIns="0" tIns="0" rIns="0" bIns="0" rtlCol="0" anchor="t"/>
          <a:lstStyle/>
          <a:p>
            <a:pPr marL="0" indent="0" algn="l">
              <a:lnSpc>
                <a:spcPts val="2750"/>
              </a:lnSpc>
              <a:buNone/>
            </a:pPr>
            <a:r>
              <a:rPr lang="en-US" sz="2200" b="1" kern="0" spc="-45" dirty="0">
                <a:solidFill>
                  <a:srgbClr val="E0D6DE"/>
                </a:solidFill>
                <a:latin typeface="Petrona Bold" pitchFamily="34" charset="0"/>
                <a:ea typeface="Petrona Bold" pitchFamily="34" charset="-122"/>
                <a:cs typeface="Petrona Bold" pitchFamily="34" charset="-120"/>
              </a:rPr>
              <a:t>2010s: Deep Learning Revolution</a:t>
            </a:r>
            <a:endParaRPr lang="en-US" sz="2200" dirty="0"/>
          </a:p>
        </p:txBody>
      </p:sp>
      <p:sp>
        <p:nvSpPr>
          <p:cNvPr id="12" name="Text 7"/>
          <p:cNvSpPr/>
          <p:nvPr/>
        </p:nvSpPr>
        <p:spPr>
          <a:xfrm>
            <a:off x="7477482" y="5435441"/>
            <a:ext cx="3035498" cy="2077403"/>
          </a:xfrm>
          <a:prstGeom prst="rect">
            <a:avLst/>
          </a:prstGeom>
          <a:noFill/>
          <a:ln/>
        </p:spPr>
        <p:txBody>
          <a:bodyPr wrap="square" lIns="0" tIns="0" rIns="0" bIns="0" rtlCol="0" anchor="t"/>
          <a:lstStyle/>
          <a:p>
            <a:pPr marL="0" indent="0" algn="l">
              <a:lnSpc>
                <a:spcPts val="2700"/>
              </a:lnSpc>
              <a:buNone/>
            </a:pPr>
            <a:r>
              <a:rPr lang="en-US" sz="1700" kern="0" spc="-34" dirty="0">
                <a:solidFill>
                  <a:srgbClr val="E0D6DE"/>
                </a:solidFill>
                <a:latin typeface="Inter" pitchFamily="34" charset="0"/>
                <a:ea typeface="Inter" pitchFamily="34" charset="-122"/>
                <a:cs typeface="Inter" pitchFamily="34" charset="-120"/>
              </a:rPr>
              <a:t>A period of rapid advancement fueled by neural networks, enabling machines to learn and understand complex patterns with unprecedented accuracy.</a:t>
            </a:r>
            <a:endParaRPr lang="en-US" sz="1700" dirty="0"/>
          </a:p>
        </p:txBody>
      </p:sp>
      <p:pic>
        <p:nvPicPr>
          <p:cNvPr id="13" name="Image 3" descr="preencoded.png"/>
          <p:cNvPicPr>
            <a:picLocks noChangeAspect="1"/>
          </p:cNvPicPr>
          <p:nvPr/>
        </p:nvPicPr>
        <p:blipFill>
          <a:blip r:embed="rId6"/>
          <a:stretch>
            <a:fillRect/>
          </a:stretch>
        </p:blipFill>
        <p:spPr>
          <a:xfrm>
            <a:off x="10837545" y="2448997"/>
            <a:ext cx="3035498" cy="1876068"/>
          </a:xfrm>
          <a:prstGeom prst="rect">
            <a:avLst/>
          </a:prstGeom>
        </p:spPr>
      </p:pic>
      <p:sp>
        <p:nvSpPr>
          <p:cNvPr id="14" name="Text 8"/>
          <p:cNvSpPr/>
          <p:nvPr/>
        </p:nvSpPr>
        <p:spPr>
          <a:xfrm>
            <a:off x="10837545" y="4595574"/>
            <a:ext cx="2921437" cy="355044"/>
          </a:xfrm>
          <a:prstGeom prst="rect">
            <a:avLst/>
          </a:prstGeom>
          <a:noFill/>
          <a:ln/>
        </p:spPr>
        <p:txBody>
          <a:bodyPr wrap="none" lIns="0" tIns="0" rIns="0" bIns="0" rtlCol="0" anchor="t"/>
          <a:lstStyle/>
          <a:p>
            <a:pPr marL="0" indent="0" algn="l">
              <a:lnSpc>
                <a:spcPts val="2750"/>
              </a:lnSpc>
              <a:buNone/>
            </a:pPr>
            <a:r>
              <a:rPr lang="en-US" sz="2200" b="1" kern="0" spc="-45" dirty="0">
                <a:solidFill>
                  <a:srgbClr val="E0D6DE"/>
                </a:solidFill>
                <a:latin typeface="Petrona Bold" pitchFamily="34" charset="0"/>
                <a:ea typeface="Petrona Bold" pitchFamily="34" charset="-122"/>
                <a:cs typeface="Petrona Bold" pitchFamily="34" charset="-120"/>
              </a:rPr>
              <a:t>Today: AI is Everywhere</a:t>
            </a:r>
            <a:endParaRPr lang="en-US" sz="2200" dirty="0"/>
          </a:p>
        </p:txBody>
      </p:sp>
      <p:sp>
        <p:nvSpPr>
          <p:cNvPr id="15" name="Text 9"/>
          <p:cNvSpPr/>
          <p:nvPr/>
        </p:nvSpPr>
        <p:spPr>
          <a:xfrm>
            <a:off x="10837545" y="5080397"/>
            <a:ext cx="3035498" cy="1384935"/>
          </a:xfrm>
          <a:prstGeom prst="rect">
            <a:avLst/>
          </a:prstGeom>
          <a:noFill/>
          <a:ln/>
        </p:spPr>
        <p:txBody>
          <a:bodyPr wrap="square" lIns="0" tIns="0" rIns="0" bIns="0" rtlCol="0" anchor="t"/>
          <a:lstStyle/>
          <a:p>
            <a:pPr marL="0" indent="0" algn="l">
              <a:lnSpc>
                <a:spcPts val="2700"/>
              </a:lnSpc>
              <a:buNone/>
            </a:pPr>
            <a:r>
              <a:rPr lang="en-US" sz="1700" kern="0" spc="-34" dirty="0">
                <a:solidFill>
                  <a:srgbClr val="E0D6DE"/>
                </a:solidFill>
                <a:latin typeface="Inter" pitchFamily="34" charset="0"/>
                <a:ea typeface="Inter" pitchFamily="34" charset="-122"/>
                <a:cs typeface="Inter" pitchFamily="34" charset="-120"/>
              </a:rPr>
              <a:t>AI's pervasive presence in our daily lives, transforming industries and reshaping how we interact with technology.</a:t>
            </a:r>
            <a:endParaRPr lang="en-US" sz="1700" dirty="0"/>
          </a:p>
        </p:txBody>
      </p:sp>
      <p:pic>
        <p:nvPicPr>
          <p:cNvPr id="17" name="Picture 16">
            <a:extLst>
              <a:ext uri="{FF2B5EF4-FFF2-40B4-BE49-F238E27FC236}">
                <a16:creationId xmlns:a16="http://schemas.microsoft.com/office/drawing/2014/main" id="{D4FBFE2A-36EE-58CC-E087-199AF09A5C5E}"/>
              </a:ext>
            </a:extLst>
          </p:cNvPr>
          <p:cNvPicPr>
            <a:picLocks noChangeAspect="1"/>
          </p:cNvPicPr>
          <p:nvPr/>
        </p:nvPicPr>
        <p:blipFill>
          <a:blip r:embed="rId7"/>
          <a:stretch>
            <a:fillRect/>
          </a:stretch>
        </p:blipFill>
        <p:spPr>
          <a:xfrm>
            <a:off x="11970607" y="7627764"/>
            <a:ext cx="2532879" cy="54630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174671"/>
            <a:ext cx="9322594" cy="744260"/>
          </a:xfrm>
          <a:prstGeom prst="rect">
            <a:avLst/>
          </a:prstGeom>
          <a:noFill/>
          <a:ln/>
        </p:spPr>
        <p:txBody>
          <a:bodyPr wrap="none" lIns="0" tIns="0" rIns="0" bIns="0" rtlCol="0" anchor="t"/>
          <a:lstStyle/>
          <a:p>
            <a:pPr marL="0" indent="0" algn="l">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Types of AI: Visualizing Capabilities</a:t>
            </a:r>
            <a:endParaRPr lang="en-US" sz="4650" dirty="0"/>
          </a:p>
        </p:txBody>
      </p:sp>
      <p:sp>
        <p:nvSpPr>
          <p:cNvPr id="3" name="Text 1"/>
          <p:cNvSpPr/>
          <p:nvPr/>
        </p:nvSpPr>
        <p:spPr>
          <a:xfrm>
            <a:off x="793790" y="2372558"/>
            <a:ext cx="13042821"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Exploring AI's capabilities through illustrative examples.</a:t>
            </a:r>
            <a:endParaRPr lang="en-US" sz="1750" dirty="0"/>
          </a:p>
        </p:txBody>
      </p:sp>
      <p:pic>
        <p:nvPicPr>
          <p:cNvPr id="4" name="Image 0" descr="preencoded.png"/>
          <p:cNvPicPr>
            <a:picLocks noChangeAspect="1"/>
          </p:cNvPicPr>
          <p:nvPr/>
        </p:nvPicPr>
        <p:blipFill>
          <a:blip r:embed="rId3"/>
          <a:stretch>
            <a:fillRect/>
          </a:stretch>
        </p:blipFill>
        <p:spPr>
          <a:xfrm>
            <a:off x="793790" y="2990612"/>
            <a:ext cx="4120753" cy="2546747"/>
          </a:xfrm>
          <a:prstGeom prst="rect">
            <a:avLst/>
          </a:prstGeom>
        </p:spPr>
      </p:pic>
      <p:sp>
        <p:nvSpPr>
          <p:cNvPr id="5" name="Text 2"/>
          <p:cNvSpPr/>
          <p:nvPr/>
        </p:nvSpPr>
        <p:spPr>
          <a:xfrm>
            <a:off x="793790" y="5820847"/>
            <a:ext cx="297703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Narrow AI</a:t>
            </a:r>
            <a:endParaRPr lang="en-US" sz="2300" dirty="0"/>
          </a:p>
        </p:txBody>
      </p:sp>
      <p:sp>
        <p:nvSpPr>
          <p:cNvPr id="6" name="Text 3"/>
          <p:cNvSpPr/>
          <p:nvPr/>
        </p:nvSpPr>
        <p:spPr>
          <a:xfrm>
            <a:off x="793790" y="6329005"/>
            <a:ext cx="4120753"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Focused on specific tasks, like playing chess or spam filtering.</a:t>
            </a:r>
            <a:endParaRPr lang="en-US" sz="1750" dirty="0"/>
          </a:p>
        </p:txBody>
      </p:sp>
      <p:pic>
        <p:nvPicPr>
          <p:cNvPr id="7" name="Image 1" descr="preencoded.png"/>
          <p:cNvPicPr>
            <a:picLocks noChangeAspect="1"/>
          </p:cNvPicPr>
          <p:nvPr/>
        </p:nvPicPr>
        <p:blipFill>
          <a:blip r:embed="rId4"/>
          <a:stretch>
            <a:fillRect/>
          </a:stretch>
        </p:blipFill>
        <p:spPr>
          <a:xfrm>
            <a:off x="5254704" y="2990612"/>
            <a:ext cx="4120872" cy="2546866"/>
          </a:xfrm>
          <a:prstGeom prst="rect">
            <a:avLst/>
          </a:prstGeom>
        </p:spPr>
      </p:pic>
      <p:sp>
        <p:nvSpPr>
          <p:cNvPr id="8" name="Text 4"/>
          <p:cNvSpPr/>
          <p:nvPr/>
        </p:nvSpPr>
        <p:spPr>
          <a:xfrm>
            <a:off x="5254704" y="5820966"/>
            <a:ext cx="297703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General AI</a:t>
            </a:r>
            <a:endParaRPr lang="en-US" sz="2300" dirty="0"/>
          </a:p>
        </p:txBody>
      </p:sp>
      <p:sp>
        <p:nvSpPr>
          <p:cNvPr id="9" name="Text 5"/>
          <p:cNvSpPr/>
          <p:nvPr/>
        </p:nvSpPr>
        <p:spPr>
          <a:xfrm>
            <a:off x="5254704" y="6329124"/>
            <a:ext cx="4120872"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Possessing human-level intelligence and adaptability.</a:t>
            </a:r>
            <a:endParaRPr lang="en-US" sz="1750" dirty="0"/>
          </a:p>
        </p:txBody>
      </p:sp>
      <p:pic>
        <p:nvPicPr>
          <p:cNvPr id="10" name="Image 2" descr="preencoded.png"/>
          <p:cNvPicPr>
            <a:picLocks noChangeAspect="1"/>
          </p:cNvPicPr>
          <p:nvPr/>
        </p:nvPicPr>
        <p:blipFill>
          <a:blip r:embed="rId5"/>
          <a:stretch>
            <a:fillRect/>
          </a:stretch>
        </p:blipFill>
        <p:spPr>
          <a:xfrm>
            <a:off x="9715738" y="2990612"/>
            <a:ext cx="4120753" cy="2546747"/>
          </a:xfrm>
          <a:prstGeom prst="rect">
            <a:avLst/>
          </a:prstGeom>
        </p:spPr>
      </p:pic>
      <p:sp>
        <p:nvSpPr>
          <p:cNvPr id="11" name="Text 6"/>
          <p:cNvSpPr/>
          <p:nvPr/>
        </p:nvSpPr>
        <p:spPr>
          <a:xfrm>
            <a:off x="9715738" y="5820847"/>
            <a:ext cx="297703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Strong AI</a:t>
            </a:r>
            <a:endParaRPr lang="en-US" sz="2300" dirty="0"/>
          </a:p>
        </p:txBody>
      </p:sp>
      <p:sp>
        <p:nvSpPr>
          <p:cNvPr id="12" name="Text 7"/>
          <p:cNvSpPr/>
          <p:nvPr/>
        </p:nvSpPr>
        <p:spPr>
          <a:xfrm>
            <a:off x="9715738" y="6329005"/>
            <a:ext cx="4120753"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Theoretical AI surpassing human cognitive abilities.</a:t>
            </a:r>
            <a:endParaRPr lang="en-US" sz="1750" dirty="0"/>
          </a:p>
        </p:txBody>
      </p:sp>
      <p:pic>
        <p:nvPicPr>
          <p:cNvPr id="14" name="Picture 13">
            <a:extLst>
              <a:ext uri="{FF2B5EF4-FFF2-40B4-BE49-F238E27FC236}">
                <a16:creationId xmlns:a16="http://schemas.microsoft.com/office/drawing/2014/main" id="{E37A56FF-B802-0BAC-B4DA-49C4D3555E6C}"/>
              </a:ext>
            </a:extLst>
          </p:cNvPr>
          <p:cNvPicPr>
            <a:picLocks noChangeAspect="1"/>
          </p:cNvPicPr>
          <p:nvPr/>
        </p:nvPicPr>
        <p:blipFill>
          <a:blip r:embed="rId6"/>
          <a:stretch>
            <a:fillRect/>
          </a:stretch>
        </p:blipFill>
        <p:spPr>
          <a:xfrm>
            <a:off x="11970607" y="7627764"/>
            <a:ext cx="2532879" cy="54630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48533" y="548283"/>
            <a:ext cx="7173516" cy="607933"/>
          </a:xfrm>
          <a:prstGeom prst="rect">
            <a:avLst/>
          </a:prstGeom>
          <a:noFill/>
          <a:ln/>
        </p:spPr>
        <p:txBody>
          <a:bodyPr wrap="none" lIns="0" tIns="0" rIns="0" bIns="0" rtlCol="0" anchor="t"/>
          <a:lstStyle/>
          <a:p>
            <a:pPr marL="0" indent="0" algn="l">
              <a:lnSpc>
                <a:spcPts val="4750"/>
              </a:lnSpc>
              <a:buNone/>
            </a:pPr>
            <a:r>
              <a:rPr lang="en-US" sz="3800" b="1" kern="0" spc="-77" dirty="0">
                <a:solidFill>
                  <a:srgbClr val="FF8AAF"/>
                </a:solidFill>
                <a:latin typeface="Petrona Bold" pitchFamily="34" charset="0"/>
                <a:ea typeface="Petrona Bold" pitchFamily="34" charset="-122"/>
                <a:cs typeface="Petrona Bold" pitchFamily="34" charset="-120"/>
              </a:rPr>
              <a:t>AI Applications Across Industries</a:t>
            </a:r>
            <a:endParaRPr lang="en-US" sz="3800" dirty="0"/>
          </a:p>
        </p:txBody>
      </p:sp>
      <p:sp>
        <p:nvSpPr>
          <p:cNvPr id="3" name="Text 1"/>
          <p:cNvSpPr/>
          <p:nvPr/>
        </p:nvSpPr>
        <p:spPr>
          <a:xfrm>
            <a:off x="648533" y="1526738"/>
            <a:ext cx="13333333" cy="296347"/>
          </a:xfrm>
          <a:prstGeom prst="rect">
            <a:avLst/>
          </a:prstGeom>
          <a:noFill/>
          <a:ln/>
        </p:spPr>
        <p:txBody>
          <a:bodyPr wrap="none" lIns="0" tIns="0" rIns="0" bIns="0" rtlCol="0" anchor="t"/>
          <a:lstStyle/>
          <a:p>
            <a:pPr marL="0" indent="0" algn="l">
              <a:lnSpc>
                <a:spcPts val="2300"/>
              </a:lnSpc>
              <a:buNone/>
            </a:pPr>
            <a:r>
              <a:rPr lang="en-US" sz="1450" kern="0" spc="-29" dirty="0">
                <a:solidFill>
                  <a:srgbClr val="E0D6DE"/>
                </a:solidFill>
                <a:latin typeface="Inter" pitchFamily="34" charset="0"/>
                <a:ea typeface="Inter" pitchFamily="34" charset="-122"/>
                <a:cs typeface="Inter" pitchFamily="34" charset="-120"/>
              </a:rPr>
              <a:t>Exploring AI's impact with real-world examples.</a:t>
            </a:r>
            <a:endParaRPr lang="en-US" sz="1450" dirty="0"/>
          </a:p>
        </p:txBody>
      </p:sp>
      <p:pic>
        <p:nvPicPr>
          <p:cNvPr id="4" name="Image 0" descr="preencoded.png"/>
          <p:cNvPicPr>
            <a:picLocks noChangeAspect="1"/>
          </p:cNvPicPr>
          <p:nvPr/>
        </p:nvPicPr>
        <p:blipFill>
          <a:blip r:embed="rId3"/>
          <a:stretch>
            <a:fillRect/>
          </a:stretch>
        </p:blipFill>
        <p:spPr>
          <a:xfrm>
            <a:off x="648533" y="2031444"/>
            <a:ext cx="4259104" cy="2632234"/>
          </a:xfrm>
          <a:prstGeom prst="rect">
            <a:avLst/>
          </a:prstGeom>
        </p:spPr>
      </p:pic>
      <p:sp>
        <p:nvSpPr>
          <p:cNvPr id="5" name="Text 2"/>
          <p:cNvSpPr/>
          <p:nvPr/>
        </p:nvSpPr>
        <p:spPr>
          <a:xfrm>
            <a:off x="648533" y="4895255"/>
            <a:ext cx="2431971" cy="303967"/>
          </a:xfrm>
          <a:prstGeom prst="rect">
            <a:avLst/>
          </a:prstGeom>
          <a:noFill/>
          <a:ln/>
        </p:spPr>
        <p:txBody>
          <a:bodyPr wrap="none" lIns="0" tIns="0" rIns="0" bIns="0" rtlCol="0" anchor="t"/>
          <a:lstStyle/>
          <a:p>
            <a:pPr marL="0" indent="0" algn="l">
              <a:lnSpc>
                <a:spcPts val="2350"/>
              </a:lnSpc>
              <a:buNone/>
            </a:pPr>
            <a:r>
              <a:rPr lang="en-US" sz="1900" b="1" kern="0" spc="-38" dirty="0">
                <a:solidFill>
                  <a:srgbClr val="E0D6DE"/>
                </a:solidFill>
                <a:latin typeface="Petrona Bold" pitchFamily="34" charset="0"/>
                <a:ea typeface="Petrona Bold" pitchFamily="34" charset="-122"/>
                <a:cs typeface="Petrona Bold" pitchFamily="34" charset="-120"/>
              </a:rPr>
              <a:t>Healthcare</a:t>
            </a:r>
            <a:endParaRPr lang="en-US" sz="1900" dirty="0"/>
          </a:p>
        </p:txBody>
      </p:sp>
      <p:sp>
        <p:nvSpPr>
          <p:cNvPr id="6" name="Text 3"/>
          <p:cNvSpPr/>
          <p:nvPr/>
        </p:nvSpPr>
        <p:spPr>
          <a:xfrm>
            <a:off x="648533" y="5310307"/>
            <a:ext cx="4259104" cy="1778079"/>
          </a:xfrm>
          <a:prstGeom prst="rect">
            <a:avLst/>
          </a:prstGeom>
          <a:noFill/>
          <a:ln/>
        </p:spPr>
        <p:txBody>
          <a:bodyPr wrap="square" lIns="0" tIns="0" rIns="0" bIns="0" rtlCol="0" anchor="t"/>
          <a:lstStyle/>
          <a:p>
            <a:pPr marL="0" indent="0" algn="l">
              <a:lnSpc>
                <a:spcPts val="2300"/>
              </a:lnSpc>
              <a:buNone/>
            </a:pPr>
            <a:r>
              <a:rPr lang="en-US" sz="1450" kern="0" spc="-29" dirty="0">
                <a:solidFill>
                  <a:srgbClr val="E0D6DE"/>
                </a:solidFill>
                <a:latin typeface="Inter" pitchFamily="34" charset="0"/>
                <a:ea typeface="Inter" pitchFamily="34" charset="-122"/>
                <a:cs typeface="Inter" pitchFamily="34" charset="-120"/>
              </a:rPr>
              <a:t>AI assists in diagnostics and personalized treatment plans. AI algorithms analyze medical images to detect diseases like cancer, predict patient outcomes, and personalize drug dosages. This leads to more accurate diagnoses, improved patient care, and reduced healthcare costs.</a:t>
            </a:r>
            <a:endParaRPr lang="en-US" sz="1450" dirty="0"/>
          </a:p>
        </p:txBody>
      </p:sp>
      <p:pic>
        <p:nvPicPr>
          <p:cNvPr id="7" name="Image 1" descr="preencoded.png"/>
          <p:cNvPicPr>
            <a:picLocks noChangeAspect="1"/>
          </p:cNvPicPr>
          <p:nvPr/>
        </p:nvPicPr>
        <p:blipFill>
          <a:blip r:embed="rId4"/>
          <a:stretch>
            <a:fillRect/>
          </a:stretch>
        </p:blipFill>
        <p:spPr>
          <a:xfrm>
            <a:off x="5185529" y="2031444"/>
            <a:ext cx="4259223" cy="2632353"/>
          </a:xfrm>
          <a:prstGeom prst="rect">
            <a:avLst/>
          </a:prstGeom>
        </p:spPr>
      </p:pic>
      <p:sp>
        <p:nvSpPr>
          <p:cNvPr id="8" name="Text 4"/>
          <p:cNvSpPr/>
          <p:nvPr/>
        </p:nvSpPr>
        <p:spPr>
          <a:xfrm>
            <a:off x="5185529" y="4895374"/>
            <a:ext cx="2431971" cy="303967"/>
          </a:xfrm>
          <a:prstGeom prst="rect">
            <a:avLst/>
          </a:prstGeom>
          <a:noFill/>
          <a:ln/>
        </p:spPr>
        <p:txBody>
          <a:bodyPr wrap="none" lIns="0" tIns="0" rIns="0" bIns="0" rtlCol="0" anchor="t"/>
          <a:lstStyle/>
          <a:p>
            <a:pPr marL="0" indent="0" algn="l">
              <a:lnSpc>
                <a:spcPts val="2350"/>
              </a:lnSpc>
              <a:buNone/>
            </a:pPr>
            <a:r>
              <a:rPr lang="en-US" sz="1900" b="1" kern="0" spc="-38" dirty="0">
                <a:solidFill>
                  <a:srgbClr val="E0D6DE"/>
                </a:solidFill>
                <a:latin typeface="Petrona Bold" pitchFamily="34" charset="0"/>
                <a:ea typeface="Petrona Bold" pitchFamily="34" charset="-122"/>
                <a:cs typeface="Petrona Bold" pitchFamily="34" charset="-120"/>
              </a:rPr>
              <a:t>Finance</a:t>
            </a:r>
            <a:endParaRPr lang="en-US" sz="1900" dirty="0"/>
          </a:p>
        </p:txBody>
      </p:sp>
      <p:sp>
        <p:nvSpPr>
          <p:cNvPr id="9" name="Text 5"/>
          <p:cNvSpPr/>
          <p:nvPr/>
        </p:nvSpPr>
        <p:spPr>
          <a:xfrm>
            <a:off x="5185529" y="5310426"/>
            <a:ext cx="4259223" cy="2370773"/>
          </a:xfrm>
          <a:prstGeom prst="rect">
            <a:avLst/>
          </a:prstGeom>
          <a:noFill/>
          <a:ln/>
        </p:spPr>
        <p:txBody>
          <a:bodyPr wrap="square" lIns="0" tIns="0" rIns="0" bIns="0" rtlCol="0" anchor="t"/>
          <a:lstStyle/>
          <a:p>
            <a:pPr marL="0" indent="0" algn="l">
              <a:lnSpc>
                <a:spcPts val="2300"/>
              </a:lnSpc>
              <a:buNone/>
            </a:pPr>
            <a:r>
              <a:rPr lang="en-US" sz="1450" kern="0" spc="-29" dirty="0">
                <a:solidFill>
                  <a:srgbClr val="E0D6DE"/>
                </a:solidFill>
                <a:latin typeface="Inter" pitchFamily="34" charset="0"/>
                <a:ea typeface="Inter" pitchFamily="34" charset="-122"/>
                <a:cs typeface="Inter" pitchFamily="34" charset="-120"/>
              </a:rPr>
              <a:t>AI algorithms enhance risk management and fraud detection. In finance, AI is used to assess credit risk, detect fraudulent transactions, and automate trading decisions. Machine learning models analyze vast amounts of financial data to identify patterns and anomalies, helping financial institutions minimize losses and improve efficiency.</a:t>
            </a:r>
            <a:endParaRPr lang="en-US" sz="1450" dirty="0"/>
          </a:p>
        </p:txBody>
      </p:sp>
      <p:pic>
        <p:nvPicPr>
          <p:cNvPr id="10" name="Image 2" descr="preencoded.png"/>
          <p:cNvPicPr>
            <a:picLocks noChangeAspect="1"/>
          </p:cNvPicPr>
          <p:nvPr/>
        </p:nvPicPr>
        <p:blipFill>
          <a:blip r:embed="rId5"/>
          <a:stretch>
            <a:fillRect/>
          </a:stretch>
        </p:blipFill>
        <p:spPr>
          <a:xfrm>
            <a:off x="9722644" y="2031444"/>
            <a:ext cx="4259104" cy="2632234"/>
          </a:xfrm>
          <a:prstGeom prst="rect">
            <a:avLst/>
          </a:prstGeom>
        </p:spPr>
      </p:pic>
      <p:sp>
        <p:nvSpPr>
          <p:cNvPr id="11" name="Text 6"/>
          <p:cNvSpPr/>
          <p:nvPr/>
        </p:nvSpPr>
        <p:spPr>
          <a:xfrm>
            <a:off x="9722644" y="4895255"/>
            <a:ext cx="2431971" cy="303967"/>
          </a:xfrm>
          <a:prstGeom prst="rect">
            <a:avLst/>
          </a:prstGeom>
          <a:noFill/>
          <a:ln/>
        </p:spPr>
        <p:txBody>
          <a:bodyPr wrap="none" lIns="0" tIns="0" rIns="0" bIns="0" rtlCol="0" anchor="t"/>
          <a:lstStyle/>
          <a:p>
            <a:pPr marL="0" indent="0" algn="l">
              <a:lnSpc>
                <a:spcPts val="2350"/>
              </a:lnSpc>
              <a:buNone/>
            </a:pPr>
            <a:r>
              <a:rPr lang="en-US" sz="1900" b="1" kern="0" spc="-38" dirty="0">
                <a:solidFill>
                  <a:srgbClr val="E0D6DE"/>
                </a:solidFill>
                <a:latin typeface="Petrona Bold" pitchFamily="34" charset="0"/>
                <a:ea typeface="Petrona Bold" pitchFamily="34" charset="-122"/>
                <a:cs typeface="Petrona Bold" pitchFamily="34" charset="-120"/>
              </a:rPr>
              <a:t>Transportation</a:t>
            </a:r>
            <a:endParaRPr lang="en-US" sz="1900" dirty="0"/>
          </a:p>
        </p:txBody>
      </p:sp>
      <p:sp>
        <p:nvSpPr>
          <p:cNvPr id="12" name="Text 7"/>
          <p:cNvSpPr/>
          <p:nvPr/>
        </p:nvSpPr>
        <p:spPr>
          <a:xfrm>
            <a:off x="9722644" y="5310307"/>
            <a:ext cx="4259104" cy="2370773"/>
          </a:xfrm>
          <a:prstGeom prst="rect">
            <a:avLst/>
          </a:prstGeom>
          <a:noFill/>
          <a:ln/>
        </p:spPr>
        <p:txBody>
          <a:bodyPr wrap="square" lIns="0" tIns="0" rIns="0" bIns="0" rtlCol="0" anchor="t"/>
          <a:lstStyle/>
          <a:p>
            <a:pPr marL="0" indent="0" algn="l">
              <a:lnSpc>
                <a:spcPts val="2300"/>
              </a:lnSpc>
              <a:buNone/>
            </a:pPr>
            <a:r>
              <a:rPr lang="en-US" sz="1450" kern="0" spc="-29" dirty="0">
                <a:solidFill>
                  <a:srgbClr val="E0D6DE"/>
                </a:solidFill>
                <a:latin typeface="Inter" pitchFamily="34" charset="0"/>
                <a:ea typeface="Inter" pitchFamily="34" charset="-122"/>
                <a:cs typeface="Inter" pitchFamily="34" charset="-120"/>
              </a:rPr>
              <a:t>AI-powered autonomous vehicles revolutionize mobility. AI is transforming transportation through self-driving cars, drone delivery systems, and optimized traffic management. Autonomous vehicles use computer vision and machine learning to navigate roads, reduce accidents, and improve traffic flow, promising safer and more efficient transportation systems.</a:t>
            </a:r>
            <a:endParaRPr lang="en-US" sz="1450" dirty="0"/>
          </a:p>
        </p:txBody>
      </p:sp>
      <p:pic>
        <p:nvPicPr>
          <p:cNvPr id="14" name="Picture 13">
            <a:extLst>
              <a:ext uri="{FF2B5EF4-FFF2-40B4-BE49-F238E27FC236}">
                <a16:creationId xmlns:a16="http://schemas.microsoft.com/office/drawing/2014/main" id="{E9FF1B2B-80AA-2903-BAC8-4B4A5E1D943C}"/>
              </a:ext>
            </a:extLst>
          </p:cNvPr>
          <p:cNvPicPr>
            <a:picLocks noChangeAspect="1"/>
          </p:cNvPicPr>
          <p:nvPr/>
        </p:nvPicPr>
        <p:blipFill>
          <a:blip r:embed="rId6"/>
          <a:stretch>
            <a:fillRect/>
          </a:stretch>
        </p:blipFill>
        <p:spPr>
          <a:xfrm>
            <a:off x="11970607" y="7627764"/>
            <a:ext cx="2532879" cy="54630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67358"/>
            <a:ext cx="7556421" cy="1488519"/>
          </a:xfrm>
          <a:prstGeom prst="rect">
            <a:avLst/>
          </a:prstGeom>
          <a:noFill/>
          <a:ln/>
        </p:spPr>
        <p:txBody>
          <a:bodyPr wrap="square" lIns="0" tIns="0" rIns="0" bIns="0" rtlCol="0" anchor="t"/>
          <a:lstStyle/>
          <a:p>
            <a:pPr marL="0" indent="0" algn="l">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The Benefits and Challenges of AI Adoption</a:t>
            </a:r>
            <a:endParaRPr lang="en-US" sz="4650" dirty="0"/>
          </a:p>
        </p:txBody>
      </p:sp>
      <p:sp>
        <p:nvSpPr>
          <p:cNvPr id="4" name="Text 1"/>
          <p:cNvSpPr/>
          <p:nvPr/>
        </p:nvSpPr>
        <p:spPr>
          <a:xfrm>
            <a:off x="793790" y="2596039"/>
            <a:ext cx="7556421"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AI offers numerous benefits, but also presents challenges.</a:t>
            </a:r>
            <a:endParaRPr lang="en-US" sz="1750" dirty="0"/>
          </a:p>
        </p:txBody>
      </p:sp>
      <p:sp>
        <p:nvSpPr>
          <p:cNvPr id="5" name="Shape 2"/>
          <p:cNvSpPr/>
          <p:nvPr/>
        </p:nvSpPr>
        <p:spPr>
          <a:xfrm>
            <a:off x="793790" y="3469243"/>
            <a:ext cx="510302" cy="510302"/>
          </a:xfrm>
          <a:prstGeom prst="roundRect">
            <a:avLst>
              <a:gd name="adj" fmla="val 18669"/>
            </a:avLst>
          </a:prstGeom>
          <a:solidFill>
            <a:srgbClr val="2F1D63"/>
          </a:solidFill>
          <a:ln w="7620">
            <a:solidFill>
              <a:srgbClr val="48367C"/>
            </a:solidFill>
            <a:prstDash val="solid"/>
          </a:ln>
        </p:spPr>
      </p:sp>
      <p:pic>
        <p:nvPicPr>
          <p:cNvPr id="6" name="Image 1" descr="preencoded.png"/>
          <p:cNvPicPr>
            <a:picLocks noChangeAspect="1"/>
          </p:cNvPicPr>
          <p:nvPr/>
        </p:nvPicPr>
        <p:blipFill>
          <a:blip r:embed="rId4"/>
          <a:stretch>
            <a:fillRect/>
          </a:stretch>
        </p:blipFill>
        <p:spPr>
          <a:xfrm>
            <a:off x="870347" y="3501152"/>
            <a:ext cx="357188" cy="446484"/>
          </a:xfrm>
          <a:prstGeom prst="rect">
            <a:avLst/>
          </a:prstGeom>
        </p:spPr>
      </p:pic>
      <p:sp>
        <p:nvSpPr>
          <p:cNvPr id="7" name="Text 3"/>
          <p:cNvSpPr/>
          <p:nvPr/>
        </p:nvSpPr>
        <p:spPr>
          <a:xfrm>
            <a:off x="1530906" y="3469243"/>
            <a:ext cx="297703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Benefits</a:t>
            </a:r>
            <a:endParaRPr lang="en-US" sz="2300" dirty="0"/>
          </a:p>
        </p:txBody>
      </p:sp>
      <p:sp>
        <p:nvSpPr>
          <p:cNvPr id="8" name="Text 4"/>
          <p:cNvSpPr/>
          <p:nvPr/>
        </p:nvSpPr>
        <p:spPr>
          <a:xfrm>
            <a:off x="1530906" y="3977402"/>
            <a:ext cx="6819305"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E0D6DE"/>
                </a:solidFill>
                <a:latin typeface="Inter" pitchFamily="34" charset="0"/>
                <a:ea typeface="Inter" pitchFamily="34" charset="-122"/>
                <a:cs typeface="Inter" pitchFamily="34" charset="-120"/>
              </a:rPr>
              <a:t>Increased efficiency</a:t>
            </a:r>
            <a:endParaRPr lang="en-US" sz="1750" dirty="0"/>
          </a:p>
        </p:txBody>
      </p:sp>
      <p:sp>
        <p:nvSpPr>
          <p:cNvPr id="9" name="Text 5"/>
          <p:cNvSpPr/>
          <p:nvPr/>
        </p:nvSpPr>
        <p:spPr>
          <a:xfrm>
            <a:off x="1530906" y="4419600"/>
            <a:ext cx="6819305"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E0D6DE"/>
                </a:solidFill>
                <a:latin typeface="Inter" pitchFamily="34" charset="0"/>
                <a:ea typeface="Inter" pitchFamily="34" charset="-122"/>
                <a:cs typeface="Inter" pitchFamily="34" charset="-120"/>
              </a:rPr>
              <a:t>Improved accuracy</a:t>
            </a:r>
            <a:endParaRPr lang="en-US" sz="1750" dirty="0"/>
          </a:p>
        </p:txBody>
      </p:sp>
      <p:sp>
        <p:nvSpPr>
          <p:cNvPr id="10" name="Text 6"/>
          <p:cNvSpPr/>
          <p:nvPr/>
        </p:nvSpPr>
        <p:spPr>
          <a:xfrm>
            <a:off x="1530906" y="4861798"/>
            <a:ext cx="6819305"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E0D6DE"/>
                </a:solidFill>
                <a:latin typeface="Inter" pitchFamily="34" charset="0"/>
                <a:ea typeface="Inter" pitchFamily="34" charset="-122"/>
                <a:cs typeface="Inter" pitchFamily="34" charset="-120"/>
              </a:rPr>
              <a:t>Automation of tasks</a:t>
            </a:r>
            <a:endParaRPr lang="en-US" sz="1750" dirty="0"/>
          </a:p>
        </p:txBody>
      </p:sp>
      <p:sp>
        <p:nvSpPr>
          <p:cNvPr id="11" name="Shape 7"/>
          <p:cNvSpPr/>
          <p:nvPr/>
        </p:nvSpPr>
        <p:spPr>
          <a:xfrm>
            <a:off x="793790" y="5706666"/>
            <a:ext cx="510302" cy="510302"/>
          </a:xfrm>
          <a:prstGeom prst="roundRect">
            <a:avLst>
              <a:gd name="adj" fmla="val 18669"/>
            </a:avLst>
          </a:prstGeom>
          <a:solidFill>
            <a:srgbClr val="2F1D63"/>
          </a:solidFill>
          <a:ln w="7620">
            <a:solidFill>
              <a:srgbClr val="48367C"/>
            </a:solidFill>
            <a:prstDash val="solid"/>
          </a:ln>
        </p:spPr>
      </p:sp>
      <p:pic>
        <p:nvPicPr>
          <p:cNvPr id="12" name="Image 2" descr="preencoded.png"/>
          <p:cNvPicPr>
            <a:picLocks noChangeAspect="1"/>
          </p:cNvPicPr>
          <p:nvPr/>
        </p:nvPicPr>
        <p:blipFill>
          <a:blip r:embed="rId5"/>
          <a:stretch>
            <a:fillRect/>
          </a:stretch>
        </p:blipFill>
        <p:spPr>
          <a:xfrm>
            <a:off x="870347" y="5738574"/>
            <a:ext cx="357188" cy="446484"/>
          </a:xfrm>
          <a:prstGeom prst="rect">
            <a:avLst/>
          </a:prstGeom>
        </p:spPr>
      </p:pic>
      <p:sp>
        <p:nvSpPr>
          <p:cNvPr id="13" name="Text 8"/>
          <p:cNvSpPr/>
          <p:nvPr/>
        </p:nvSpPr>
        <p:spPr>
          <a:xfrm>
            <a:off x="1530906" y="5706666"/>
            <a:ext cx="297703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Challenges</a:t>
            </a:r>
            <a:endParaRPr lang="en-US" sz="2300" dirty="0"/>
          </a:p>
        </p:txBody>
      </p:sp>
      <p:sp>
        <p:nvSpPr>
          <p:cNvPr id="14" name="Text 9"/>
          <p:cNvSpPr/>
          <p:nvPr/>
        </p:nvSpPr>
        <p:spPr>
          <a:xfrm>
            <a:off x="1530906" y="6214824"/>
            <a:ext cx="6819305"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E0D6DE"/>
                </a:solidFill>
                <a:latin typeface="Inter" pitchFamily="34" charset="0"/>
                <a:ea typeface="Inter" pitchFamily="34" charset="-122"/>
                <a:cs typeface="Inter" pitchFamily="34" charset="-120"/>
              </a:rPr>
              <a:t>Job displacement</a:t>
            </a:r>
            <a:endParaRPr lang="en-US" sz="1750" dirty="0"/>
          </a:p>
        </p:txBody>
      </p:sp>
      <p:sp>
        <p:nvSpPr>
          <p:cNvPr id="15" name="Text 10"/>
          <p:cNvSpPr/>
          <p:nvPr/>
        </p:nvSpPr>
        <p:spPr>
          <a:xfrm>
            <a:off x="1530906" y="6657023"/>
            <a:ext cx="6819305"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E0D6DE"/>
                </a:solidFill>
                <a:latin typeface="Inter" pitchFamily="34" charset="0"/>
                <a:ea typeface="Inter" pitchFamily="34" charset="-122"/>
                <a:cs typeface="Inter" pitchFamily="34" charset="-120"/>
              </a:rPr>
              <a:t>Ethical concerns</a:t>
            </a:r>
            <a:endParaRPr lang="en-US" sz="1750" dirty="0"/>
          </a:p>
        </p:txBody>
      </p:sp>
      <p:sp>
        <p:nvSpPr>
          <p:cNvPr id="16" name="Text 11"/>
          <p:cNvSpPr/>
          <p:nvPr/>
        </p:nvSpPr>
        <p:spPr>
          <a:xfrm>
            <a:off x="1530906" y="7099221"/>
            <a:ext cx="6819305"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E0D6DE"/>
                </a:solidFill>
                <a:latin typeface="Inter" pitchFamily="34" charset="0"/>
                <a:ea typeface="Inter" pitchFamily="34" charset="-122"/>
                <a:cs typeface="Inter" pitchFamily="34" charset="-120"/>
              </a:rPr>
              <a:t>Data privacy</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075" y="623292"/>
            <a:ext cx="13044249" cy="1487091"/>
          </a:xfrm>
          <a:prstGeom prst="rect">
            <a:avLst/>
          </a:prstGeom>
          <a:noFill/>
          <a:ln/>
        </p:spPr>
        <p:txBody>
          <a:bodyPr wrap="square" lIns="0" tIns="0" rIns="0" bIns="0" rtlCol="0" anchor="t"/>
          <a:lstStyle/>
          <a:p>
            <a:pPr marL="0" indent="0" algn="l">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Ethical Considerations and Responsible AI Development</a:t>
            </a:r>
            <a:endParaRPr lang="en-US" sz="4650" dirty="0"/>
          </a:p>
        </p:txBody>
      </p:sp>
      <p:sp>
        <p:nvSpPr>
          <p:cNvPr id="3" name="Text 1"/>
          <p:cNvSpPr/>
          <p:nvPr/>
        </p:nvSpPr>
        <p:spPr>
          <a:xfrm>
            <a:off x="793075" y="2563535"/>
            <a:ext cx="13044249" cy="362426"/>
          </a:xfrm>
          <a:prstGeom prst="rect">
            <a:avLst/>
          </a:prstGeom>
          <a:noFill/>
          <a:ln/>
        </p:spPr>
        <p:txBody>
          <a:bodyPr wrap="non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Developing AI ethically is paramount, requiring vigilance to ensure fairness, transparency, and accountability.</a:t>
            </a:r>
            <a:endParaRPr lang="en-US" sz="1750" dirty="0"/>
          </a:p>
        </p:txBody>
      </p:sp>
      <p:pic>
        <p:nvPicPr>
          <p:cNvPr id="4" name="Image 0" descr="preencoded.png"/>
          <p:cNvPicPr>
            <a:picLocks noChangeAspect="1"/>
          </p:cNvPicPr>
          <p:nvPr/>
        </p:nvPicPr>
        <p:blipFill>
          <a:blip r:embed="rId3"/>
          <a:stretch>
            <a:fillRect/>
          </a:stretch>
        </p:blipFill>
        <p:spPr>
          <a:xfrm>
            <a:off x="793075" y="3180874"/>
            <a:ext cx="4121468" cy="2547223"/>
          </a:xfrm>
          <a:prstGeom prst="rect">
            <a:avLst/>
          </a:prstGeom>
        </p:spPr>
      </p:pic>
      <p:sp>
        <p:nvSpPr>
          <p:cNvPr id="5" name="Text 2"/>
          <p:cNvSpPr/>
          <p:nvPr/>
        </p:nvSpPr>
        <p:spPr>
          <a:xfrm>
            <a:off x="793075" y="6011347"/>
            <a:ext cx="2974300" cy="371713"/>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Bias Detection</a:t>
            </a:r>
            <a:endParaRPr lang="en-US" sz="2300" dirty="0"/>
          </a:p>
        </p:txBody>
      </p:sp>
      <p:sp>
        <p:nvSpPr>
          <p:cNvPr id="6" name="Text 3"/>
          <p:cNvSpPr/>
          <p:nvPr/>
        </p:nvSpPr>
        <p:spPr>
          <a:xfrm>
            <a:off x="793075" y="6519029"/>
            <a:ext cx="4121468" cy="1087279"/>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Identify and mitigate biases in AI algorithms for fair outcomes across diverse groups.</a:t>
            </a:r>
            <a:endParaRPr lang="en-US" sz="1750" dirty="0"/>
          </a:p>
        </p:txBody>
      </p:sp>
      <p:pic>
        <p:nvPicPr>
          <p:cNvPr id="7" name="Image 1" descr="preencoded.png"/>
          <p:cNvPicPr>
            <a:picLocks noChangeAspect="1"/>
          </p:cNvPicPr>
          <p:nvPr/>
        </p:nvPicPr>
        <p:blipFill>
          <a:blip r:embed="rId4"/>
          <a:stretch>
            <a:fillRect/>
          </a:stretch>
        </p:blipFill>
        <p:spPr>
          <a:xfrm>
            <a:off x="5254466" y="3180874"/>
            <a:ext cx="4121468" cy="2547223"/>
          </a:xfrm>
          <a:prstGeom prst="rect">
            <a:avLst/>
          </a:prstGeom>
        </p:spPr>
      </p:pic>
      <p:sp>
        <p:nvSpPr>
          <p:cNvPr id="8" name="Text 4"/>
          <p:cNvSpPr/>
          <p:nvPr/>
        </p:nvSpPr>
        <p:spPr>
          <a:xfrm>
            <a:off x="5254466" y="6011347"/>
            <a:ext cx="2974300" cy="371713"/>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Transparency</a:t>
            </a:r>
            <a:endParaRPr lang="en-US" sz="2300" dirty="0"/>
          </a:p>
        </p:txBody>
      </p:sp>
      <p:sp>
        <p:nvSpPr>
          <p:cNvPr id="9" name="Text 5"/>
          <p:cNvSpPr/>
          <p:nvPr/>
        </p:nvSpPr>
        <p:spPr>
          <a:xfrm>
            <a:off x="5254466" y="6519029"/>
            <a:ext cx="4121468" cy="724853"/>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Provide clear explanations of AI decision-making processes.</a:t>
            </a:r>
            <a:endParaRPr lang="en-US" sz="1750" dirty="0"/>
          </a:p>
        </p:txBody>
      </p:sp>
      <p:pic>
        <p:nvPicPr>
          <p:cNvPr id="10" name="Image 2" descr="preencoded.png"/>
          <p:cNvPicPr>
            <a:picLocks noChangeAspect="1"/>
          </p:cNvPicPr>
          <p:nvPr/>
        </p:nvPicPr>
        <p:blipFill>
          <a:blip r:embed="rId5"/>
          <a:stretch>
            <a:fillRect/>
          </a:stretch>
        </p:blipFill>
        <p:spPr>
          <a:xfrm>
            <a:off x="9715857" y="3180874"/>
            <a:ext cx="4121468" cy="2547223"/>
          </a:xfrm>
          <a:prstGeom prst="rect">
            <a:avLst/>
          </a:prstGeom>
        </p:spPr>
      </p:pic>
      <p:sp>
        <p:nvSpPr>
          <p:cNvPr id="11" name="Text 6"/>
          <p:cNvSpPr/>
          <p:nvPr/>
        </p:nvSpPr>
        <p:spPr>
          <a:xfrm>
            <a:off x="9715857" y="6011347"/>
            <a:ext cx="2974300" cy="371713"/>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Accountability</a:t>
            </a:r>
            <a:endParaRPr lang="en-US" sz="2300" dirty="0"/>
          </a:p>
        </p:txBody>
      </p:sp>
      <p:sp>
        <p:nvSpPr>
          <p:cNvPr id="12" name="Text 7"/>
          <p:cNvSpPr/>
          <p:nvPr/>
        </p:nvSpPr>
        <p:spPr>
          <a:xfrm>
            <a:off x="9715857" y="6519029"/>
            <a:ext cx="4121468" cy="724853"/>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Establish clear responsibility for AI actions and their consequences.</a:t>
            </a:r>
            <a:endParaRPr lang="en-US" sz="1750" dirty="0"/>
          </a:p>
        </p:txBody>
      </p:sp>
      <p:pic>
        <p:nvPicPr>
          <p:cNvPr id="14" name="Picture 13">
            <a:extLst>
              <a:ext uri="{FF2B5EF4-FFF2-40B4-BE49-F238E27FC236}">
                <a16:creationId xmlns:a16="http://schemas.microsoft.com/office/drawing/2014/main" id="{F39E0A80-D4CB-25D9-C9C7-66C53852BDB9}"/>
              </a:ext>
            </a:extLst>
          </p:cNvPr>
          <p:cNvPicPr>
            <a:picLocks noChangeAspect="1"/>
          </p:cNvPicPr>
          <p:nvPr/>
        </p:nvPicPr>
        <p:blipFill>
          <a:blip r:embed="rId6"/>
          <a:stretch>
            <a:fillRect/>
          </a:stretch>
        </p:blipFill>
        <p:spPr>
          <a:xfrm>
            <a:off x="11970607" y="7627764"/>
            <a:ext cx="2532879" cy="54630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668655"/>
            <a:ext cx="7556421" cy="1488519"/>
          </a:xfrm>
          <a:prstGeom prst="rect">
            <a:avLst/>
          </a:prstGeom>
          <a:noFill/>
          <a:ln/>
        </p:spPr>
        <p:txBody>
          <a:bodyPr wrap="square" lIns="0" tIns="0" rIns="0" bIns="0" rtlCol="0" anchor="t"/>
          <a:lstStyle/>
          <a:p>
            <a:pPr marL="0" indent="0" algn="l">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The Future of AI: Trends and Predictions</a:t>
            </a:r>
            <a:endParaRPr lang="en-US" sz="4650" dirty="0"/>
          </a:p>
        </p:txBody>
      </p:sp>
      <p:sp>
        <p:nvSpPr>
          <p:cNvPr id="4" name="Text 1"/>
          <p:cNvSpPr/>
          <p:nvPr/>
        </p:nvSpPr>
        <p:spPr>
          <a:xfrm>
            <a:off x="793790" y="2497336"/>
            <a:ext cx="7556421"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AI's future is bright and filled with possibilities. Several key trends are shaping its evolution.</a:t>
            </a:r>
            <a:endParaRPr lang="en-US" sz="1750" dirty="0"/>
          </a:p>
        </p:txBody>
      </p:sp>
      <p:pic>
        <p:nvPicPr>
          <p:cNvPr id="5" name="Image 1" descr="preencoded.png"/>
          <p:cNvPicPr>
            <a:picLocks noChangeAspect="1"/>
          </p:cNvPicPr>
          <p:nvPr/>
        </p:nvPicPr>
        <p:blipFill>
          <a:blip r:embed="rId4"/>
          <a:stretch>
            <a:fillRect/>
          </a:stretch>
        </p:blipFill>
        <p:spPr>
          <a:xfrm>
            <a:off x="793790" y="3478292"/>
            <a:ext cx="1134070" cy="1360884"/>
          </a:xfrm>
          <a:prstGeom prst="rect">
            <a:avLst/>
          </a:prstGeom>
        </p:spPr>
      </p:pic>
      <p:sp>
        <p:nvSpPr>
          <p:cNvPr id="6" name="Text 2"/>
          <p:cNvSpPr/>
          <p:nvPr/>
        </p:nvSpPr>
        <p:spPr>
          <a:xfrm>
            <a:off x="2268022" y="3705106"/>
            <a:ext cx="297703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AI Democratization</a:t>
            </a:r>
            <a:endParaRPr lang="en-US" sz="2300" dirty="0"/>
          </a:p>
        </p:txBody>
      </p:sp>
      <p:sp>
        <p:nvSpPr>
          <p:cNvPr id="7" name="Text 3"/>
          <p:cNvSpPr/>
          <p:nvPr/>
        </p:nvSpPr>
        <p:spPr>
          <a:xfrm>
            <a:off x="2268022" y="4213265"/>
            <a:ext cx="6082189"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AI tools become more accessible.</a:t>
            </a:r>
            <a:endParaRPr lang="en-US" sz="1750" dirty="0"/>
          </a:p>
        </p:txBody>
      </p:sp>
      <p:pic>
        <p:nvPicPr>
          <p:cNvPr id="8" name="Image 2" descr="preencoded.png"/>
          <p:cNvPicPr>
            <a:picLocks noChangeAspect="1"/>
          </p:cNvPicPr>
          <p:nvPr/>
        </p:nvPicPr>
        <p:blipFill>
          <a:blip r:embed="rId5"/>
          <a:stretch>
            <a:fillRect/>
          </a:stretch>
        </p:blipFill>
        <p:spPr>
          <a:xfrm>
            <a:off x="793790" y="4839176"/>
            <a:ext cx="1134070" cy="1360884"/>
          </a:xfrm>
          <a:prstGeom prst="rect">
            <a:avLst/>
          </a:prstGeom>
        </p:spPr>
      </p:pic>
      <p:sp>
        <p:nvSpPr>
          <p:cNvPr id="9" name="Text 4"/>
          <p:cNvSpPr/>
          <p:nvPr/>
        </p:nvSpPr>
        <p:spPr>
          <a:xfrm>
            <a:off x="2268022" y="5065990"/>
            <a:ext cx="297703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Edge AI</a:t>
            </a:r>
            <a:endParaRPr lang="en-US" sz="2300" dirty="0"/>
          </a:p>
        </p:txBody>
      </p:sp>
      <p:sp>
        <p:nvSpPr>
          <p:cNvPr id="10" name="Text 5"/>
          <p:cNvSpPr/>
          <p:nvPr/>
        </p:nvSpPr>
        <p:spPr>
          <a:xfrm>
            <a:off x="2268022" y="5574149"/>
            <a:ext cx="6082189"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AI processing on local devices.</a:t>
            </a:r>
            <a:endParaRPr lang="en-US" sz="1750" dirty="0"/>
          </a:p>
        </p:txBody>
      </p:sp>
      <p:pic>
        <p:nvPicPr>
          <p:cNvPr id="11" name="Image 3" descr="preencoded.png"/>
          <p:cNvPicPr>
            <a:picLocks noChangeAspect="1"/>
          </p:cNvPicPr>
          <p:nvPr/>
        </p:nvPicPr>
        <p:blipFill>
          <a:blip r:embed="rId6"/>
          <a:stretch>
            <a:fillRect/>
          </a:stretch>
        </p:blipFill>
        <p:spPr>
          <a:xfrm>
            <a:off x="793790" y="6200061"/>
            <a:ext cx="1134070" cy="1360884"/>
          </a:xfrm>
          <a:prstGeom prst="rect">
            <a:avLst/>
          </a:prstGeom>
        </p:spPr>
      </p:pic>
      <p:sp>
        <p:nvSpPr>
          <p:cNvPr id="12" name="Text 6"/>
          <p:cNvSpPr/>
          <p:nvPr/>
        </p:nvSpPr>
        <p:spPr>
          <a:xfrm>
            <a:off x="2268022" y="6426875"/>
            <a:ext cx="297703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Explainable AI</a:t>
            </a:r>
            <a:endParaRPr lang="en-US" sz="2300" dirty="0"/>
          </a:p>
        </p:txBody>
      </p:sp>
      <p:sp>
        <p:nvSpPr>
          <p:cNvPr id="13" name="Text 7"/>
          <p:cNvSpPr/>
          <p:nvPr/>
        </p:nvSpPr>
        <p:spPr>
          <a:xfrm>
            <a:off x="2268022" y="6935033"/>
            <a:ext cx="6082189"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Making AI decisions understandable.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8</Slides>
  <Notes>8</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Rishav jha</cp:lastModifiedBy>
  <cp:revision>2</cp:revision>
  <dcterms:created xsi:type="dcterms:W3CDTF">2025-04-20T14:03:29Z</dcterms:created>
  <dcterms:modified xsi:type="dcterms:W3CDTF">2025-04-20T14:06:37Z</dcterms:modified>
</cp:coreProperties>
</file>